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</p:sldMasterIdLst>
  <p:notesMasterIdLst>
    <p:notesMasterId r:id="rId29"/>
  </p:notesMasterIdLst>
  <p:handoutMasterIdLst>
    <p:handoutMasterId r:id="rId30"/>
  </p:handoutMasterIdLst>
  <p:sldIdLst>
    <p:sldId id="364" r:id="rId2"/>
    <p:sldId id="366" r:id="rId3"/>
    <p:sldId id="365" r:id="rId4"/>
    <p:sldId id="378" r:id="rId5"/>
    <p:sldId id="383" r:id="rId6"/>
    <p:sldId id="384" r:id="rId7"/>
    <p:sldId id="388" r:id="rId8"/>
    <p:sldId id="385" r:id="rId9"/>
    <p:sldId id="386" r:id="rId10"/>
    <p:sldId id="387" r:id="rId11"/>
    <p:sldId id="389" r:id="rId12"/>
    <p:sldId id="390" r:id="rId13"/>
    <p:sldId id="381" r:id="rId14"/>
    <p:sldId id="391" r:id="rId15"/>
    <p:sldId id="392" r:id="rId16"/>
    <p:sldId id="393" r:id="rId17"/>
    <p:sldId id="395" r:id="rId18"/>
    <p:sldId id="405" r:id="rId19"/>
    <p:sldId id="404" r:id="rId20"/>
    <p:sldId id="398" r:id="rId21"/>
    <p:sldId id="396" r:id="rId22"/>
    <p:sldId id="397" r:id="rId23"/>
    <p:sldId id="400" r:id="rId24"/>
    <p:sldId id="401" r:id="rId25"/>
    <p:sldId id="403" r:id="rId26"/>
    <p:sldId id="407" r:id="rId27"/>
    <p:sldId id="406" r:id="rId28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" initials="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0404"/>
    <a:srgbClr val="996600"/>
    <a:srgbClr val="00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1" autoAdjust="0"/>
    <p:restoredTop sz="82732" autoAdjust="0"/>
  </p:normalViewPr>
  <p:slideViewPr>
    <p:cSldViewPr snapToObjects="1">
      <p:cViewPr>
        <p:scale>
          <a:sx n="125" d="100"/>
          <a:sy n="125" d="100"/>
        </p:scale>
        <p:origin x="-1656" y="-7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commentAuthors" Target="commentAuthor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49B741-88AC-6046-8125-575B19BFA23B}" type="datetime1">
              <a:rPr lang="en-CA" smtClean="0"/>
              <a:t>14-02-11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2D7C3F-8DA1-1341-89A1-0A5CC39BA5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80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CD34768-8411-9743-9214-14D42A6AC634}" type="datetime1">
              <a:rPr lang="en-CA" smtClean="0"/>
              <a:t>14-02-11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C59AB3E-9F2B-7F49-AEC8-85309F7C09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70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ＭＳ Ｐゴシック" pitchFamily="-112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59AB3E-9F2B-7F49-AEC8-85309F7C097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8" Type="http://schemas.openxmlformats.org/officeDocument/2006/relationships/image" Target="../media/image5.jpeg"/><Relationship Id="rId9" Type="http://schemas.openxmlformats.org/officeDocument/2006/relationships/image" Target="file:///\\localhost\Users\anngoncalves\Desktop\UBC%20PPT%20Templates%20explore\UBC_Cliff_Tritone_annedit.jp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file:///\\localhost\Users\anngoncalves\Desktop\UBC%20PPT%20Templates%20explore\graphic%20objects\FullSig.png" TargetMode="Externa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3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4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3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4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file:///\\localhost\Users\anngoncalves\Desktop\UBC%20PPT%20Templates%20explore\graphic%20objects\shield_B.png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1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3" name="Rectangle 2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6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7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10" name="UBC_Cliff_Tritone_annedit.jpg" descr="/Users/anngoncalves/Desktop/UBC PPT Templates explore/UBC_Cliff_Tritone_annedit.jpg"/>
          <p:cNvPicPr>
            <a:picLocks noChangeAspect="1"/>
          </p:cNvPicPr>
          <p:nvPr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8" t="2914" r="19727" b="2914"/>
          <a:stretch>
            <a:fillRect/>
          </a:stretch>
        </p:blipFill>
        <p:spPr bwMode="auto">
          <a:xfrm>
            <a:off x="0" y="950913"/>
            <a:ext cx="9228138" cy="5907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4660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6398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76200" y="-3175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" name="FullSig.png" descr="/Users/anngoncalves/Desktop/UBC PPT Templates explore/graphic objects/FullSig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46313"/>
            <a:ext cx="7132638" cy="109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4105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a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pic>
        <p:nvPicPr>
          <p:cNvPr id="5" name="Picture 3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9" r="19492"/>
          <a:stretch>
            <a:fillRect/>
          </a:stretch>
        </p:blipFill>
        <p:spPr bwMode="auto">
          <a:xfrm>
            <a:off x="5030788" y="950913"/>
            <a:ext cx="4230687" cy="591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22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5974" y="1841500"/>
            <a:ext cx="4022725" cy="212936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90407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b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5" b="2351"/>
          <a:stretch>
            <a:fillRect/>
          </a:stretch>
        </p:blipFill>
        <p:spPr bwMode="auto">
          <a:xfrm>
            <a:off x="0" y="950913"/>
            <a:ext cx="9185275" cy="594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3139" y="1837944"/>
            <a:ext cx="8380598" cy="9144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txBody>
          <a:bodyPr lIns="182880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15051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3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56036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267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42737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Divi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0813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15196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5062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45338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7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916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nultimate Slide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383242" y="2294467"/>
            <a:ext cx="66548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383242" y="2980267"/>
            <a:ext cx="66548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18961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948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- Title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5" name="Rectangle 4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296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639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7697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ield_B.png" descr="/Users/anngoncalves/Desktop/UBC PPT Templates explore/graphic objects/shield_B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30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8412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70674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7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75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24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athway_tools_page_no.png"/>
          <p:cNvPicPr>
            <a:picLocks noChangeAspect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767" y="6208638"/>
            <a:ext cx="575158" cy="476672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nielshanson/mp_tutorial/wiki/Introduction-to-Downstream-Analysis-in-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docs.ggplot2.org/0.9.3.1/geom_bar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iocyc.org/download-bundle.shtml" TargetMode="External"/><Relationship Id="rId3" Type="http://schemas.openxmlformats.org/officeDocument/2006/relationships/hyperlink" Target="http://www.perl.org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Relationship Id="rId3" Type="http://schemas.openxmlformats.org/officeDocument/2006/relationships/image" Target="../media/image2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mathtube.org/lecture/video/visualising-data-ggplot2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ggplot2.org/0.9.3.1/index.html" TargetMode="External"/><Relationship Id="rId4" Type="http://schemas.openxmlformats.org/officeDocument/2006/relationships/hyperlink" Target="http://www.cookbook-r.com/" TargetMode="External"/><Relationship Id="rId5" Type="http://schemas.openxmlformats.org/officeDocument/2006/relationships/hyperlink" Target="http://www.statmethods.net/" TargetMode="External"/><Relationship Id="rId6" Type="http://schemas.openxmlformats.org/officeDocument/2006/relationships/hyperlink" Target="http://blog.revolutionanalytics.com/2013/04/coursera-data-analysis-course-videos.html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r-tutor.com/r-introductio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06388" y="2014975"/>
            <a:ext cx="8513762" cy="1125994"/>
          </a:xfrm>
          <a:prstGeom prst="rect">
            <a:avLst/>
          </a:prstGeom>
        </p:spPr>
        <p:txBody>
          <a:bodyPr/>
          <a:lstStyle>
            <a:lvl1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defRPr/>
            </a:pPr>
            <a:r>
              <a:rPr lang="en-US" sz="3200" b="1" dirty="0" smtClean="0"/>
              <a:t>Downstream Analysis in R</a:t>
            </a:r>
            <a:endParaRPr lang="en-US" sz="3200" b="1" dirty="0" smtClean="0">
              <a:solidFill>
                <a:srgbClr val="002040"/>
              </a:solidFill>
              <a:latin typeface="Arial" pitchFamily="34" charset="0"/>
              <a:ea typeface="Consolas" pitchFamily="-112" charset="0"/>
              <a:cs typeface="Arial" pitchFamily="34" charset="0"/>
            </a:endParaRPr>
          </a:p>
        </p:txBody>
      </p:sp>
      <p:sp>
        <p:nvSpPr>
          <p:cNvPr id="6" name="Subtitle 3"/>
          <p:cNvSpPr txBox="1">
            <a:spLocks/>
          </p:cNvSpPr>
          <p:nvPr/>
        </p:nvSpPr>
        <p:spPr>
          <a:xfrm>
            <a:off x="306388" y="3645024"/>
            <a:ext cx="8228012" cy="216024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 smtClean="0">
                <a:ea typeface="ＭＳ Ｐゴシック" pitchFamily="-111" charset="-128"/>
                <a:cs typeface="ＭＳ Ｐゴシック" pitchFamily="-111" charset="-128"/>
              </a:rPr>
              <a:t>Niels W. Hanson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Ph.D. Candidate Bioinformatics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Wednesday, February 12 2014</a:t>
            </a:r>
            <a:endParaRPr lang="en-US" sz="1800" dirty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endParaRPr lang="en-US" sz="1800" dirty="0" smtClean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Hallam Laboratory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Hydrocarbon </a:t>
            </a:r>
            <a:r>
              <a:rPr lang="en-US" sz="1800" dirty="0" err="1" smtClean="0">
                <a:ea typeface="ＭＳ Ｐゴシック" pitchFamily="-111" charset="-128"/>
                <a:cs typeface="ＭＳ Ｐゴシック" pitchFamily="-111" charset="-128"/>
              </a:rPr>
              <a:t>MetaPathways</a:t>
            </a: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 Workshop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The University of British Columbia, Vancouver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187624" y="6309320"/>
            <a:ext cx="6827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hlinkClick r:id="rId3"/>
              </a:rPr>
              <a:t>https://github.com/nielshanson/mp_tutorial/wiki/Introduction-to-Downstream-Analysis-in-</a:t>
            </a:r>
            <a:r>
              <a:rPr lang="en-US" sz="1200" b="1" dirty="0" smtClean="0">
                <a:hlinkClick r:id="rId3"/>
              </a:rPr>
              <a:t>R</a:t>
            </a:r>
            <a:endParaRPr lang="en-US" sz="1200" b="1" dirty="0" smtClean="0"/>
          </a:p>
          <a:p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783299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95536" y="2581805"/>
            <a:ext cx="85573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/>
              <a:t>my_colors</a:t>
            </a:r>
            <a:r>
              <a:rPr lang="it-IT" dirty="0"/>
              <a:t> = c("#96B4D4", "#ED808B") # custom colors</a:t>
            </a:r>
          </a:p>
          <a:p>
            <a:r>
              <a:rPr lang="fr-FR" dirty="0" err="1"/>
              <a:t>compare_cores</a:t>
            </a:r>
            <a:r>
              <a:rPr lang="fr-FR" dirty="0"/>
              <a:t> &lt;- venn_diagram2(venn_500m_770m_4000m$"500m_770m_4000m", venn_10m_70m_130m$"10m_70m_130m",</a:t>
            </a:r>
          </a:p>
          <a:p>
            <a:r>
              <a:rPr lang="fr-FR" dirty="0"/>
              <a:t>                               "</a:t>
            </a:r>
            <a:r>
              <a:rPr lang="fr-FR" dirty="0" err="1"/>
              <a:t>Deep</a:t>
            </a:r>
            <a:r>
              <a:rPr lang="fr-FR" dirty="0"/>
              <a:t>", "Surface", </a:t>
            </a:r>
            <a:r>
              <a:rPr lang="fr-FR" dirty="0" err="1"/>
              <a:t>colors</a:t>
            </a:r>
            <a:r>
              <a:rPr lang="fr-FR" dirty="0"/>
              <a:t>=</a:t>
            </a:r>
            <a:r>
              <a:rPr lang="fr-FR" dirty="0" err="1"/>
              <a:t>my_colors</a:t>
            </a:r>
            <a:r>
              <a:rPr lang="fr-FR" dirty="0"/>
              <a:t>, </a:t>
            </a:r>
            <a:r>
              <a:rPr lang="fr-FR" dirty="0" err="1"/>
              <a:t>euler</a:t>
            </a:r>
            <a:r>
              <a:rPr lang="fr-FR" dirty="0"/>
              <a:t>=TRUE)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45134" y="836712"/>
            <a:ext cx="7920881" cy="174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err="1" smtClean="0"/>
              <a:t>venn_diagram</a:t>
            </a:r>
            <a:r>
              <a:rPr lang="en-US" dirty="0" smtClean="0"/>
              <a:t> scripts return a list of all sets defined by combining names of sets:</a:t>
            </a:r>
            <a:br>
              <a:rPr lang="en-US" dirty="0" smtClean="0"/>
            </a:br>
            <a:r>
              <a:rPr lang="en-US" dirty="0" smtClean="0"/>
              <a:t>- name1_name2: means the intersection of name1 and name2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- name1_only: means only pathways contained in set name1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this can be used to compare the cores of our two triple sets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93" y="4149080"/>
            <a:ext cx="2137869" cy="20595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225" y="4044849"/>
            <a:ext cx="2396231" cy="230845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344" y="3947120"/>
            <a:ext cx="2448272" cy="235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300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Data distributions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45134" y="836712"/>
            <a:ext cx="79208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use </a:t>
            </a:r>
            <a:r>
              <a:rPr lang="en-US" dirty="0" err="1" smtClean="0"/>
              <a:t>hist</a:t>
            </a:r>
            <a:r>
              <a:rPr lang="en-US" dirty="0" smtClean="0"/>
              <a:t> and density to check distribution of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61304" y="1869981"/>
            <a:ext cx="7110765" cy="28300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par(</a:t>
            </a:r>
            <a:r>
              <a:rPr lang="en-US" dirty="0" err="1">
                <a:latin typeface="Courier"/>
                <a:cs typeface="Courier"/>
              </a:rPr>
              <a:t>mfrow</a:t>
            </a:r>
            <a:r>
              <a:rPr lang="en-US" dirty="0">
                <a:latin typeface="Courier"/>
                <a:cs typeface="Courier"/>
              </a:rPr>
              <a:t>=c(2,3)</a:t>
            </a:r>
            <a:r>
              <a:rPr lang="en-US" dirty="0" smtClean="0">
                <a:latin typeface="Courier"/>
                <a:cs typeface="Courier"/>
              </a:rPr>
              <a:t>) # ready to six images 2x3</a:t>
            </a:r>
            <a:endParaRPr lang="en-US" dirty="0">
              <a:latin typeface="Courier"/>
              <a:cs typeface="Courier"/>
            </a:endParaRP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 &lt;- </a:t>
            </a:r>
            <a:r>
              <a:rPr lang="en-US" dirty="0" err="1">
                <a:latin typeface="Courier"/>
                <a:cs typeface="Courier"/>
              </a:rPr>
              <a:t>as.matrix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</a:t>
            </a:r>
            <a:r>
              <a:rPr lang="en-US" dirty="0">
                <a:latin typeface="Courier"/>
                <a:cs typeface="Courier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hist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hist</a:t>
            </a:r>
            <a:r>
              <a:rPr lang="en-US" dirty="0">
                <a:latin typeface="Courier"/>
                <a:cs typeface="Courier"/>
              </a:rPr>
              <a:t>(log(pathways_wide.matrix+1))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hist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sqrt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plot(density(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plot(density(log(pathways_wide.matrix+1)))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plot(density(</a:t>
            </a:r>
            <a:r>
              <a:rPr lang="en-US" dirty="0" err="1">
                <a:latin typeface="Courier"/>
                <a:cs typeface="Courier"/>
              </a:rPr>
              <a:t>sqrt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par(</a:t>
            </a:r>
            <a:r>
              <a:rPr lang="en-US" dirty="0" err="1">
                <a:latin typeface="Courier"/>
                <a:cs typeface="Courier"/>
              </a:rPr>
              <a:t>mfrow</a:t>
            </a:r>
            <a:r>
              <a:rPr lang="en-US" dirty="0">
                <a:latin typeface="Courier"/>
                <a:cs typeface="Courier"/>
              </a:rPr>
              <a:t>=c(1,1)</a:t>
            </a:r>
            <a:r>
              <a:rPr lang="en-US" dirty="0" smtClean="0">
                <a:latin typeface="Courier"/>
                <a:cs typeface="Courier"/>
              </a:rPr>
              <a:t>) # need to set back to 1x1 at end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334081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/>
              <a:t>Data distributions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898024"/>
            <a:ext cx="6238272" cy="54006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95536" y="2204864"/>
            <a:ext cx="69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hist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2686" y="4797152"/>
            <a:ext cx="1069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density()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560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467544" y="2957932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“Long” Table Format</a:t>
            </a:r>
            <a:endParaRPr lang="en-US" sz="2400" b="1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7435307"/>
              </p:ext>
            </p:extLst>
          </p:nvPr>
        </p:nvGraphicFramePr>
        <p:xfrm>
          <a:off x="394936" y="1556792"/>
          <a:ext cx="4320480" cy="1219199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1080120"/>
                <a:gridCol w="1080120"/>
                <a:gridCol w="1080120"/>
                <a:gridCol w="1080120"/>
              </a:tblGrid>
              <a:tr h="288032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27584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ggplot2</a:t>
            </a:r>
            <a:endParaRPr lang="en-US" sz="2400" b="1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403920" y="884116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“Wide” Table Format</a:t>
            </a:r>
            <a:endParaRPr lang="en-US" sz="2400" b="1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0671867"/>
              </p:ext>
            </p:extLst>
          </p:nvPr>
        </p:nvGraphicFramePr>
        <p:xfrm>
          <a:off x="394936" y="3501008"/>
          <a:ext cx="4572000" cy="3047999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1524000"/>
                <a:gridCol w="1524000"/>
                <a:gridCol w="1524000"/>
              </a:tblGrid>
              <a:tr h="1607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value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taxa3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taxa3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192832" y="1556792"/>
            <a:ext cx="389977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Good for clustering with </a:t>
            </a:r>
            <a:r>
              <a:rPr lang="en-US" dirty="0" err="1" smtClean="0"/>
              <a:t>hclust</a:t>
            </a:r>
            <a:r>
              <a:rPr lang="en-US" dirty="0" smtClean="0"/>
              <a:t>(), </a:t>
            </a:r>
            <a:r>
              <a:rPr lang="en-US" dirty="0" err="1" smtClean="0"/>
              <a:t>pvclust</a:t>
            </a:r>
            <a:r>
              <a:rPr lang="en-US" dirty="0" smtClean="0"/>
              <a:t>()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Also valuable to know the transpose </a:t>
            </a:r>
            <a:r>
              <a:rPr lang="en-US" dirty="0" smtClean="0">
                <a:latin typeface="Courier"/>
                <a:cs typeface="Courier"/>
              </a:rPr>
              <a:t>t()</a:t>
            </a:r>
            <a:r>
              <a:rPr lang="en-US" dirty="0" smtClean="0"/>
              <a:t> </a:t>
            </a:r>
            <a:r>
              <a:rPr lang="en-US" dirty="0" err="1" smtClean="0"/>
              <a:t>fxn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Good to have taxa in some kind of acceptable order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92832" y="3512540"/>
            <a:ext cx="38997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Good for plotting in visualization libraries </a:t>
            </a:r>
            <a:r>
              <a:rPr lang="en-US" dirty="0" err="1" smtClean="0">
                <a:latin typeface="Courier"/>
                <a:cs typeface="Courier"/>
              </a:rPr>
              <a:t>ggplot</a:t>
            </a:r>
            <a:r>
              <a:rPr lang="en-US" dirty="0" smtClean="0">
                <a:latin typeface="Courier"/>
                <a:cs typeface="Courier"/>
              </a:rPr>
              <a:t>()</a:t>
            </a:r>
            <a:r>
              <a:rPr lang="en-US" dirty="0" smtClean="0"/>
              <a:t> and</a:t>
            </a:r>
            <a:br>
              <a:rPr lang="en-US" dirty="0" smtClean="0"/>
            </a:br>
            <a:r>
              <a:rPr lang="en-US" dirty="0" smtClean="0">
                <a:latin typeface="Courier"/>
                <a:cs typeface="Courier"/>
              </a:rPr>
              <a:t>lattice() </a:t>
            </a:r>
            <a:r>
              <a:rPr lang="en-US" dirty="0" smtClean="0">
                <a:latin typeface="Arial"/>
                <a:cs typeface="Arial"/>
              </a:rPr>
              <a:t>which need to be classified as a </a:t>
            </a:r>
            <a:r>
              <a:rPr lang="en-US" i="1" dirty="0" smtClean="0">
                <a:latin typeface="Arial"/>
                <a:cs typeface="Arial"/>
              </a:rPr>
              <a:t>measured</a:t>
            </a:r>
            <a:r>
              <a:rPr lang="en-US" dirty="0" smtClean="0">
                <a:latin typeface="Arial"/>
                <a:cs typeface="Arial"/>
              </a:rPr>
              <a:t> or </a:t>
            </a:r>
            <a:r>
              <a:rPr lang="en-US" i="1" dirty="0" smtClean="0">
                <a:latin typeface="Arial"/>
                <a:cs typeface="Arial"/>
              </a:rPr>
              <a:t>categorical</a:t>
            </a:r>
            <a:r>
              <a:rPr lang="en-US" dirty="0" smtClean="0">
                <a:latin typeface="Arial"/>
                <a:cs typeface="Arial"/>
              </a:rPr>
              <a:t> variable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5924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01493" y="908720"/>
            <a:ext cx="756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To prepare to use </a:t>
            </a:r>
            <a:r>
              <a:rPr lang="en-US" i="1" dirty="0" smtClean="0"/>
              <a:t>ggplot</a:t>
            </a:r>
            <a:r>
              <a:rPr lang="en-US" i="1" dirty="0"/>
              <a:t>2</a:t>
            </a:r>
            <a:r>
              <a:rPr lang="en-US" dirty="0" smtClean="0"/>
              <a:t> and </a:t>
            </a:r>
            <a:r>
              <a:rPr lang="en-US" i="1" dirty="0" smtClean="0"/>
              <a:t>lattice</a:t>
            </a:r>
            <a:r>
              <a:rPr lang="en-US" dirty="0" smtClean="0"/>
              <a:t> packages. We are going to transform our wide table to a long table format using </a:t>
            </a:r>
            <a:r>
              <a:rPr lang="en-US" b="1" dirty="0" smtClean="0"/>
              <a:t>melt() </a:t>
            </a:r>
            <a:r>
              <a:rPr lang="en-US" dirty="0" smtClean="0"/>
              <a:t>from the </a:t>
            </a:r>
            <a:r>
              <a:rPr lang="en-US" i="1" dirty="0" smtClean="0"/>
              <a:t>reshape2</a:t>
            </a:r>
            <a:r>
              <a:rPr lang="en-US" dirty="0" smtClean="0"/>
              <a:t> package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2037120"/>
            <a:ext cx="88204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pathways from </a:t>
            </a:r>
            <a:r>
              <a:rPr lang="en-US" sz="1400" dirty="0" err="1">
                <a:latin typeface="Courier"/>
                <a:cs typeface="Courier"/>
              </a:rPr>
              <a:t>rowsnames</a:t>
            </a:r>
            <a:r>
              <a:rPr lang="en-US" sz="1400" dirty="0">
                <a:latin typeface="Courier"/>
                <a:cs typeface="Courier"/>
              </a:rPr>
              <a:t> to matrix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pathways_wide$pwy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go from wide to long table format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b="1" dirty="0">
                <a:latin typeface="Courier"/>
                <a:cs typeface="Courier"/>
              </a:rPr>
              <a:t>melt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colnames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)[2] = "</a:t>
            </a:r>
            <a:r>
              <a:rPr lang="en-US" sz="1400" dirty="0" err="1" smtClean="0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”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sub("X","", 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add long pathway names </a:t>
            </a:r>
          </a:p>
          <a:p>
            <a:r>
              <a:rPr lang="en-US" sz="1400" dirty="0">
                <a:latin typeface="Courier"/>
                <a:cs typeface="Courier"/>
              </a:rPr>
              <a:t>meta_17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pathways_long$pwy_long</a:t>
            </a:r>
            <a:r>
              <a:rPr lang="en-US" sz="1400" dirty="0">
                <a:latin typeface="Courier"/>
                <a:cs typeface="Courier"/>
              </a:rPr>
              <a:t> = meta_17[pathways_long$pwy,1]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download </a:t>
            </a:r>
            <a:r>
              <a:rPr lang="en-US" sz="1400" dirty="0" err="1">
                <a:latin typeface="Courier"/>
                <a:cs typeface="Courier"/>
              </a:rPr>
              <a:t>metacyc</a:t>
            </a:r>
            <a:r>
              <a:rPr lang="en-US" sz="1400" dirty="0">
                <a:latin typeface="Courier"/>
                <a:cs typeface="Courier"/>
              </a:rPr>
              <a:t> hierarchy &amp; level the factors</a:t>
            </a:r>
          </a:p>
          <a:p>
            <a:r>
              <a:rPr lang="en-US" sz="1400" dirty="0">
                <a:latin typeface="Courier"/>
                <a:cs typeface="Courier"/>
              </a:rPr>
              <a:t>meta_17_hier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("../files/meta_17_hierarchy.txt",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header=F,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>
                <a:latin typeface="Courier"/>
                <a:cs typeface="Courier"/>
              </a:rPr>
              <a:t>meta_17_hier$V3 &lt;- factor(meta_17_hier$V3, levels=unique(meta_17_hier$V3))</a:t>
            </a:r>
          </a:p>
          <a:p>
            <a:r>
              <a:rPr lang="en-US" sz="1400" dirty="0">
                <a:latin typeface="Courier"/>
                <a:cs typeface="Courier"/>
              </a:rPr>
              <a:t>meta_17_hier$V4 &lt;- factor(meta_17_hier$V4, levels=unique(meta_17_hier$V4))</a:t>
            </a:r>
          </a:p>
          <a:p>
            <a:r>
              <a:rPr lang="en-US" sz="1400" dirty="0">
                <a:latin typeface="Courier"/>
                <a:cs typeface="Courier"/>
              </a:rPr>
              <a:t>meta_17_hier$V5 &lt;- factor(meta_17_hier$V5, levels=unique(meta_17_hier$V5)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6650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pathways from </a:t>
            </a:r>
            <a:r>
              <a:rPr lang="en-US" sz="1400" dirty="0" err="1">
                <a:latin typeface="Courier"/>
                <a:cs typeface="Courier"/>
              </a:rPr>
              <a:t>rowsnames</a:t>
            </a:r>
            <a:r>
              <a:rPr lang="en-US" sz="1400" dirty="0">
                <a:latin typeface="Courier"/>
                <a:cs typeface="Courier"/>
              </a:rPr>
              <a:t> to matrix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pathways_wide$pwy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latin typeface="Courier"/>
                <a:cs typeface="Courier"/>
              </a:rPr>
              <a:t># go from wide to long table format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melt(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colnames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)[2] = "</a:t>
            </a:r>
            <a:r>
              <a:rPr lang="en-US" sz="1400" dirty="0" err="1" smtClean="0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”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sub("X","", 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add long pathway names </a:t>
            </a:r>
          </a:p>
          <a:p>
            <a:r>
              <a:rPr lang="en-US" sz="1400" dirty="0">
                <a:latin typeface="Courier"/>
                <a:cs typeface="Courier"/>
              </a:rPr>
              <a:t>meta_17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pathways_long$pwy_long</a:t>
            </a:r>
            <a:r>
              <a:rPr lang="en-US" sz="1400" dirty="0">
                <a:latin typeface="Courier"/>
                <a:cs typeface="Courier"/>
              </a:rPr>
              <a:t> = meta_17[pathways_long$pwy,1]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download </a:t>
            </a:r>
            <a:r>
              <a:rPr lang="en-US" sz="1400" dirty="0" err="1">
                <a:latin typeface="Courier"/>
                <a:cs typeface="Courier"/>
              </a:rPr>
              <a:t>metacyc</a:t>
            </a:r>
            <a:r>
              <a:rPr lang="en-US" sz="1400" dirty="0">
                <a:latin typeface="Courier"/>
                <a:cs typeface="Courier"/>
              </a:rPr>
              <a:t> hierarchy &amp; level the factors</a:t>
            </a:r>
          </a:p>
          <a:p>
            <a:r>
              <a:rPr lang="en-US" sz="1400" dirty="0">
                <a:latin typeface="Courier"/>
                <a:cs typeface="Courier"/>
              </a:rPr>
              <a:t>meta_17_hier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("../files/meta_17_hierarchy.txt",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header=F,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>
                <a:latin typeface="Courier"/>
                <a:cs typeface="Courier"/>
              </a:rPr>
              <a:t>meta_17_hier$V3 &lt;- factor(meta_17_hier$V3, levels=unique(meta_17_hier$V3))</a:t>
            </a:r>
          </a:p>
          <a:p>
            <a:r>
              <a:rPr lang="en-US" sz="1400" dirty="0">
                <a:latin typeface="Courier"/>
                <a:cs typeface="Courier"/>
              </a:rPr>
              <a:t>meta_17_hier$V4 &lt;- factor(meta_17_hier$V4, levels=unique(meta_17_hier$V4))</a:t>
            </a:r>
          </a:p>
          <a:p>
            <a:r>
              <a:rPr lang="en-US" sz="1400" dirty="0">
                <a:latin typeface="Courier"/>
                <a:cs typeface="Courier"/>
              </a:rPr>
              <a:t>meta_17_hier$V5 &lt;- factor(meta_17_hier$V5, levels=unique(meta_17_hier$V5)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01308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4401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additional pathway levels </a:t>
            </a:r>
          </a:p>
          <a:p>
            <a:r>
              <a:rPr lang="en-US" sz="1400" dirty="0">
                <a:latin typeface="Courier"/>
                <a:cs typeface="Courier"/>
              </a:rPr>
              <a:t>pwy_level1 &lt;- meta_17_hier[pathways_long$pwy,2]</a:t>
            </a:r>
          </a:p>
          <a:p>
            <a:r>
              <a:rPr lang="en-US" sz="1400" dirty="0">
                <a:latin typeface="Courier"/>
                <a:cs typeface="Courier"/>
              </a:rPr>
              <a:t>pwy_level2 &lt;- meta_17_hier[pathways_long$pwy,3]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cbind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pwy_level1)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cbind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pwy_level2)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small correction for pathways not found in hierarchy</a:t>
            </a:r>
          </a:p>
          <a:p>
            <a:r>
              <a:rPr lang="en-US" sz="1400" dirty="0">
                <a:latin typeface="Courier"/>
                <a:cs typeface="Courier"/>
              </a:rPr>
              <a:t>missing &lt;- </a:t>
            </a:r>
            <a:r>
              <a:rPr lang="en-US" sz="1400" dirty="0" err="1">
                <a:latin typeface="Courier"/>
                <a:cs typeface="Courier"/>
              </a:rPr>
              <a:t>setdiff</a:t>
            </a:r>
            <a:r>
              <a:rPr lang="en-US" sz="1400" dirty="0">
                <a:latin typeface="Courier"/>
                <a:cs typeface="Courier"/>
              </a:rPr>
              <a:t>(unique(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),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(meta_17_hier))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[!(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 %in% missing),]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order pathways first by level V3 and then by V4</a:t>
            </a:r>
          </a:p>
          <a:p>
            <a:r>
              <a:rPr lang="en-US" sz="1400" dirty="0" err="1">
                <a:latin typeface="Courier"/>
                <a:cs typeface="Courier"/>
              </a:rPr>
              <a:t>pwy_order</a:t>
            </a:r>
            <a:r>
              <a:rPr lang="en-US" sz="1400" dirty="0">
                <a:latin typeface="Courier"/>
                <a:cs typeface="Courier"/>
              </a:rPr>
              <a:t> &lt;- intersect(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(meta_17_hier[order(meta_17_hier[,"V3"], meta_17_hier[,"V4"]),]), </a:t>
            </a:r>
          </a:p>
          <a:p>
            <a:r>
              <a:rPr lang="en-US" sz="1400" dirty="0">
                <a:latin typeface="Courier"/>
                <a:cs typeface="Courier"/>
              </a:rPr>
              <a:t>                       unique(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))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factor pathways and then the samples 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 &lt;- factor(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, levels = </a:t>
            </a:r>
            <a:r>
              <a:rPr lang="en-US" sz="1400" dirty="0" err="1">
                <a:latin typeface="Courier"/>
                <a:cs typeface="Courier"/>
              </a:rPr>
              <a:t>pwy_order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factor(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, levels = </a:t>
            </a:r>
            <a:r>
              <a:rPr lang="en-US" sz="1400" dirty="0" err="1">
                <a:latin typeface="Courier"/>
                <a:cs typeface="Courier"/>
              </a:rPr>
              <a:t>hot_metadata$sample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whew, you got the </a:t>
            </a:r>
            <a:r>
              <a:rPr lang="en-US" sz="1400" dirty="0" err="1">
                <a:latin typeface="Courier"/>
                <a:cs typeface="Courier"/>
              </a:rPr>
              <a:t>longtable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80812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0816" y="1832050"/>
            <a:ext cx="8051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library(ggplot2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b="1" dirty="0" err="1">
                <a:latin typeface="Courier"/>
                <a:cs typeface="Courier"/>
              </a:rPr>
              <a:t>ggplot</a:t>
            </a:r>
            <a:r>
              <a:rPr lang="en-US" sz="1400" b="1" dirty="0" smtClean="0">
                <a:latin typeface="Courier"/>
                <a:cs typeface="Courier"/>
              </a:rPr>
              <a:t>(</a:t>
            </a:r>
            <a:r>
              <a:rPr lang="en-US" sz="1400" dirty="0" err="1" smtClean="0">
                <a:latin typeface="Courier"/>
                <a:cs typeface="Courier"/>
              </a:rPr>
              <a:t>DataFrame</a:t>
            </a:r>
            <a:r>
              <a:rPr lang="en-US" sz="1400" dirty="0" smtClean="0">
                <a:latin typeface="Courier"/>
                <a:cs typeface="Courier"/>
              </a:rPr>
              <a:t>, </a:t>
            </a:r>
            <a:r>
              <a:rPr lang="en-US" sz="1400" b="1" dirty="0" err="1">
                <a:latin typeface="Courier"/>
                <a:cs typeface="Courier"/>
              </a:rPr>
              <a:t>aes</a:t>
            </a:r>
            <a:r>
              <a:rPr lang="en-US" sz="1400" b="1" dirty="0">
                <a:latin typeface="Courier"/>
                <a:cs typeface="Courier"/>
              </a:rPr>
              <a:t>(</a:t>
            </a:r>
            <a:r>
              <a:rPr lang="en-US" sz="1400" dirty="0">
                <a:latin typeface="Courier"/>
                <a:cs typeface="Courier"/>
              </a:rPr>
              <a:t>x=</a:t>
            </a:r>
            <a:r>
              <a:rPr lang="en-US" sz="1400" dirty="0" err="1">
                <a:latin typeface="Courier"/>
                <a:cs typeface="Courier"/>
              </a:rPr>
              <a:t>samp,y</a:t>
            </a:r>
            <a:r>
              <a:rPr lang="en-US" sz="1400" dirty="0">
                <a:latin typeface="Courier"/>
                <a:cs typeface="Courier"/>
              </a:rPr>
              <a:t>=pwy_level1</a:t>
            </a:r>
            <a:r>
              <a:rPr lang="en-US" sz="1400" b="1" dirty="0">
                <a:latin typeface="Courier"/>
                <a:cs typeface="Courier"/>
              </a:rPr>
              <a:t>)</a:t>
            </a:r>
            <a:r>
              <a:rPr lang="en-US" sz="1400" b="1" dirty="0" smtClean="0">
                <a:latin typeface="Courier"/>
                <a:cs typeface="Courier"/>
              </a:rPr>
              <a:t>)</a:t>
            </a:r>
            <a:endParaRPr lang="en-US" sz="1400" b="1" dirty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1493" y="908720"/>
            <a:ext cx="756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Anatomy of a </a:t>
            </a:r>
            <a:r>
              <a:rPr lang="en-US" dirty="0" err="1" smtClean="0"/>
              <a:t>ggplot</a:t>
            </a:r>
            <a:r>
              <a:rPr lang="en-US" dirty="0" smtClean="0"/>
              <a:t> call. First you call the main </a:t>
            </a:r>
            <a:r>
              <a:rPr lang="en-US" dirty="0" err="1" smtClean="0"/>
              <a:t>ggplot</a:t>
            </a:r>
            <a:r>
              <a:rPr lang="en-US" dirty="0" smtClean="0"/>
              <a:t> function with the data frame and an aesthetics function </a:t>
            </a:r>
            <a:r>
              <a:rPr lang="en-US" dirty="0" err="1" smtClean="0"/>
              <a:t>aes</a:t>
            </a:r>
            <a:r>
              <a:rPr lang="en-US" dirty="0" smtClean="0"/>
              <a:t>() to specify x= and y= variables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01493" y="2492896"/>
            <a:ext cx="756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After this you add feature to the plot that can be driven by your data factors, e.g. </a:t>
            </a:r>
            <a:r>
              <a:rPr lang="en-US" b="1" dirty="0" err="1" smtClean="0"/>
              <a:t>geom_point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5536" y="3212976"/>
            <a:ext cx="80519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"/>
                <a:cs typeface="Courier"/>
              </a:rPr>
              <a:t>g &lt;- g + </a:t>
            </a:r>
            <a:r>
              <a:rPr lang="en-US" sz="1400" b="1" dirty="0" err="1" smtClean="0">
                <a:latin typeface="Courier"/>
                <a:cs typeface="Courier"/>
              </a:rPr>
              <a:t>geom_point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(size=</a:t>
            </a:r>
            <a:r>
              <a:rPr lang="en-US" sz="1400" dirty="0" err="1">
                <a:latin typeface="Courier"/>
                <a:cs typeface="Courier"/>
              </a:rPr>
              <a:t>sqrt</a:t>
            </a:r>
            <a:r>
              <a:rPr lang="en-US" sz="1400" dirty="0">
                <a:latin typeface="Courier"/>
                <a:cs typeface="Courier"/>
              </a:rPr>
              <a:t>(value), color=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277" y="3717032"/>
            <a:ext cx="74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geom_abline</a:t>
            </a:r>
            <a:r>
              <a:rPr lang="en-US" dirty="0" smtClean="0"/>
              <a:t>, </a:t>
            </a:r>
            <a:r>
              <a:rPr lang="en-US" dirty="0" err="1" smtClean="0"/>
              <a:t>geom_bar</a:t>
            </a:r>
            <a:r>
              <a:rPr lang="en-US" dirty="0" smtClean="0"/>
              <a:t>, </a:t>
            </a:r>
            <a:r>
              <a:rPr lang="en-US" dirty="0" err="1" smtClean="0"/>
              <a:t>geom_boxplot</a:t>
            </a:r>
            <a:r>
              <a:rPr lang="en-US" dirty="0" smtClean="0"/>
              <a:t>, </a:t>
            </a:r>
            <a:r>
              <a:rPr lang="en-US" dirty="0" err="1" smtClean="0"/>
              <a:t>geom_density</a:t>
            </a:r>
            <a:r>
              <a:rPr lang="en-US" dirty="0" smtClean="0"/>
              <a:t>, </a:t>
            </a:r>
            <a:r>
              <a:rPr lang="en-US" dirty="0" err="1" smtClean="0"/>
              <a:t>geom_errorbar</a:t>
            </a:r>
            <a:r>
              <a:rPr lang="en-US" dirty="0" smtClean="0"/>
              <a:t>,</a:t>
            </a:r>
          </a:p>
          <a:p>
            <a:r>
              <a:rPr lang="en-US" dirty="0" err="1" smtClean="0"/>
              <a:t>geom_histogram</a:t>
            </a:r>
            <a:r>
              <a:rPr lang="en-US" dirty="0" smtClean="0"/>
              <a:t>, </a:t>
            </a:r>
            <a:r>
              <a:rPr lang="en-US" dirty="0" err="1" smtClean="0"/>
              <a:t>geom_rect</a:t>
            </a:r>
            <a:r>
              <a:rPr lang="en-US" dirty="0" smtClean="0"/>
              <a:t>, </a:t>
            </a:r>
            <a:r>
              <a:rPr lang="en-US" dirty="0" err="1" smtClean="0"/>
              <a:t>geom_smooth</a:t>
            </a:r>
            <a:r>
              <a:rPr lang="en-US" dirty="0" smtClean="0"/>
              <a:t>, </a:t>
            </a:r>
            <a:r>
              <a:rPr lang="en-US" dirty="0" err="1" smtClean="0"/>
              <a:t>geom_tile</a:t>
            </a:r>
            <a:r>
              <a:rPr lang="en-US" dirty="0" smtClean="0"/>
              <a:t>, </a:t>
            </a:r>
            <a:r>
              <a:rPr lang="en-US" dirty="0" err="1" smtClean="0"/>
              <a:t>geom_violin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19645" y="5162198"/>
            <a:ext cx="8051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  <a:hlinkClick r:id="rId2"/>
              </a:rPr>
              <a:t>http://docs.ggplot2.org/0.9.3.1/</a:t>
            </a:r>
            <a:r>
              <a:rPr lang="en-US" sz="1400" dirty="0" smtClean="0">
                <a:latin typeface="Courier"/>
                <a:cs typeface="Courier"/>
                <a:hlinkClick r:id="rId2"/>
              </a:rPr>
              <a:t>geom_bar.html</a:t>
            </a:r>
            <a:endParaRPr lang="en-US" sz="1400" dirty="0" smtClean="0">
              <a:latin typeface="Courier"/>
              <a:cs typeface="Courier"/>
            </a:endParaRPr>
          </a:p>
          <a:p>
            <a:endParaRPr lang="en-US" sz="1400" dirty="0" smtClean="0">
              <a:latin typeface="Courier"/>
              <a:cs typeface="Courier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277" y="4509120"/>
            <a:ext cx="756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Each point has its own aesthetics values to change, which gives you powerful set of options to create a variety of plots</a:t>
            </a:r>
            <a:endParaRPr lang="en-US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3687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01493" y="908720"/>
            <a:ext cx="756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The </a:t>
            </a:r>
            <a:r>
              <a:rPr lang="en-US" b="1" dirty="0" err="1" smtClean="0"/>
              <a:t>facet_wrap</a:t>
            </a:r>
            <a:r>
              <a:rPr lang="en-US" dirty="0" smtClean="0"/>
              <a:t> or </a:t>
            </a:r>
            <a:r>
              <a:rPr lang="en-US" b="1" dirty="0" err="1" smtClean="0"/>
              <a:t>facet_grid</a:t>
            </a:r>
            <a:r>
              <a:rPr lang="en-US" dirty="0" smtClean="0"/>
              <a:t> functions allow you to plot multiple subsets of your data on one plot based on some category or condition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448" y="1862828"/>
            <a:ext cx="4716016" cy="471601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080304" y="1555051"/>
            <a:ext cx="2123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) </a:t>
            </a:r>
            <a:endParaRPr lang="en-US" sz="1400" dirty="0">
              <a:latin typeface="+mj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06689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731354"/>
            <a:ext cx="862801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"/>
                <a:cs typeface="Courier"/>
              </a:rPr>
              <a:t>g </a:t>
            </a:r>
            <a:r>
              <a:rPr lang="en-US" sz="1400" dirty="0">
                <a:latin typeface="Courier"/>
                <a:cs typeface="Courier"/>
              </a:rPr>
              <a:t>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(subset(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value &gt;0),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dirty="0" err="1" smtClean="0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(x=</a:t>
            </a:r>
            <a:r>
              <a:rPr lang="en-US" sz="1400" b="1" dirty="0" err="1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, 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b="1" dirty="0">
                <a:latin typeface="Courier"/>
                <a:cs typeface="Courier"/>
              </a:rPr>
              <a:t>pwy_level1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geom_point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(size=</a:t>
            </a:r>
            <a:r>
              <a:rPr lang="en-US" sz="1400" dirty="0" err="1">
                <a:latin typeface="Courier"/>
                <a:cs typeface="Courier"/>
              </a:rPr>
              <a:t>sqrt</a:t>
            </a:r>
            <a:r>
              <a:rPr lang="en-US" sz="1400" dirty="0">
                <a:latin typeface="Courier"/>
                <a:cs typeface="Courier"/>
              </a:rPr>
              <a:t>(value), color=</a:t>
            </a:r>
            <a:r>
              <a:rPr lang="en-US" sz="1400" b="1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</a:p>
          <a:p>
            <a:r>
              <a:rPr lang="en-US" sz="1400" dirty="0">
                <a:latin typeface="Courier"/>
                <a:cs typeface="Courier"/>
              </a:rPr>
              <a:t>     theme(</a:t>
            </a:r>
            <a:r>
              <a:rPr lang="en-US" sz="1400" dirty="0" err="1">
                <a:latin typeface="Courier"/>
                <a:cs typeface="Courier"/>
              </a:rPr>
              <a:t>axis.text.x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element_text</a:t>
            </a:r>
            <a:r>
              <a:rPr lang="en-US" sz="1400" dirty="0">
                <a:latin typeface="Courier"/>
                <a:cs typeface="Courier"/>
              </a:rPr>
              <a:t>(angle = 90, </a:t>
            </a:r>
            <a:r>
              <a:rPr lang="en-US" sz="1400" dirty="0" err="1">
                <a:latin typeface="Courier"/>
                <a:cs typeface="Courier"/>
              </a:rPr>
              <a:t>vjust</a:t>
            </a:r>
            <a:r>
              <a:rPr lang="en-US" sz="1400" dirty="0">
                <a:latin typeface="Courier"/>
                <a:cs typeface="Courier"/>
              </a:rPr>
              <a:t> = 0.5, </a:t>
            </a:r>
            <a:r>
              <a:rPr lang="en-US" sz="1400" dirty="0" err="1">
                <a:latin typeface="Courier"/>
                <a:cs typeface="Courier"/>
              </a:rPr>
              <a:t>hjust</a:t>
            </a:r>
            <a:r>
              <a:rPr lang="en-US" sz="1400" dirty="0">
                <a:latin typeface="Courier"/>
                <a:cs typeface="Courier"/>
              </a:rPr>
              <a:t> = 1)) + </a:t>
            </a:r>
          </a:p>
          <a:p>
            <a:r>
              <a:rPr lang="en-US" sz="1400" dirty="0">
                <a:latin typeface="Courier"/>
                <a:cs typeface="Courier"/>
              </a:rPr>
              <a:t>     labs(x = "Samples", y = "Pathways")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2160568"/>
            <a:ext cx="4232219" cy="449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28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99717" y="1065591"/>
            <a:ext cx="7562850" cy="543076"/>
          </a:xfrm>
        </p:spPr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37288" y="3317724"/>
            <a:ext cx="8291512" cy="2016125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Presentation Slides: </a:t>
            </a:r>
            <a:r>
              <a:rPr lang="en-US" dirty="0" err="1"/>
              <a:t>MetaPathways_Tutorial_Pathway_Analysis.pdf</a:t>
            </a:r>
            <a:endParaRPr lang="en-US" dirty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HOT </a:t>
            </a:r>
            <a:r>
              <a:rPr lang="en-US" dirty="0" err="1"/>
              <a:t>Fosmid</a:t>
            </a:r>
            <a:r>
              <a:rPr lang="en-US" dirty="0"/>
              <a:t>-end </a:t>
            </a:r>
            <a:r>
              <a:rPr lang="en-US" dirty="0" err="1"/>
              <a:t>ePGDBs</a:t>
            </a:r>
            <a:r>
              <a:rPr lang="en-US" dirty="0"/>
              <a:t>: </a:t>
            </a:r>
            <a:r>
              <a:rPr lang="en-US" dirty="0" err="1"/>
              <a:t>HOT_Sanger_ePGDBs.zip</a:t>
            </a:r>
            <a:endParaRPr lang="en-US" dirty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Perl Pathway Extractor Script: </a:t>
            </a:r>
            <a:r>
              <a:rPr lang="en-US" dirty="0" err="1"/>
              <a:t>extract_pathway_table_from_pgdb.pl</a:t>
            </a:r>
            <a:endParaRPr lang="en-US" dirty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ORF Abundance Tables</a:t>
            </a:r>
            <a:r>
              <a:rPr lang="en-US" dirty="0"/>
              <a:t>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1_upper_euphotic_rxn.wide.txt</a:t>
            </a:r>
            <a:r>
              <a:rPr lang="en-US" dirty="0"/>
              <a:t>, </a:t>
            </a:r>
            <a:r>
              <a:rPr lang="en-US" dirty="0" err="1"/>
              <a:t>HOT_Sanger_rxn.wide.txt</a:t>
            </a:r>
            <a:r>
              <a:rPr lang="en-US" dirty="0"/>
              <a:t> 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989688" y="1588937"/>
            <a:ext cx="8139112" cy="1152525"/>
          </a:xfrm>
          <a:prstGeom prst="rect">
            <a:avLst/>
          </a:prstGeom>
        </p:spPr>
        <p:txBody>
          <a:bodyPr/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1800" dirty="0">
                <a:latin typeface="+mj-lt"/>
              </a:rPr>
              <a:t>Install Pathway Tools </a:t>
            </a:r>
            <a:r>
              <a:rPr lang="en-US" sz="1800" dirty="0" smtClean="0">
                <a:latin typeface="+mj-lt"/>
              </a:rPr>
              <a:t/>
            </a:r>
            <a:br>
              <a:rPr lang="en-US" sz="1800" dirty="0" smtClean="0">
                <a:latin typeface="+mj-lt"/>
              </a:rPr>
            </a:br>
            <a:r>
              <a:rPr lang="en-US" sz="1800" dirty="0" smtClean="0">
                <a:latin typeface="+mj-lt"/>
                <a:hlinkClick r:id="rId2"/>
              </a:rPr>
              <a:t>http</a:t>
            </a:r>
            <a:r>
              <a:rPr lang="en-US" sz="1800" dirty="0">
                <a:latin typeface="+mj-lt"/>
                <a:hlinkClick r:id="rId2"/>
              </a:rPr>
              <a:t>://biocyc.org/download-</a:t>
            </a:r>
            <a:r>
              <a:rPr lang="en-US" sz="1800" dirty="0" smtClean="0">
                <a:latin typeface="+mj-lt"/>
                <a:hlinkClick r:id="rId2"/>
              </a:rPr>
              <a:t>bundle.shtml</a:t>
            </a:r>
            <a:endParaRPr lang="en-US" sz="1800" dirty="0" smtClean="0">
              <a:latin typeface="+mj-lt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1800" dirty="0">
                <a:latin typeface="+mj-lt"/>
              </a:rPr>
              <a:t>Perl v5.0 </a:t>
            </a:r>
            <a:r>
              <a:rPr lang="en-US" sz="1800" dirty="0">
                <a:latin typeface="+mj-lt"/>
                <a:hlinkClick r:id="rId3"/>
              </a:rPr>
              <a:t>http://www.perl.org</a:t>
            </a:r>
            <a:r>
              <a:rPr lang="en-US" sz="1800" dirty="0" smtClean="0">
                <a:latin typeface="+mj-lt"/>
                <a:hlinkClick r:id="rId3"/>
              </a:rPr>
              <a:t>/</a:t>
            </a:r>
            <a:r>
              <a:rPr lang="en-US" sz="1800" dirty="0" smtClean="0">
                <a:latin typeface="+mj-lt"/>
              </a:rPr>
              <a:t> </a:t>
            </a:r>
            <a:endParaRPr lang="en-US" sz="1800" dirty="0">
              <a:latin typeface="+mj-lt"/>
            </a:endParaRPr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855232" y="2774648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8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4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Downloads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3156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b="1" dirty="0">
                <a:latin typeface="Courier"/>
                <a:cs typeface="Courier"/>
              </a:rPr>
              <a:t>subset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value &gt;0),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(x=</a:t>
            </a:r>
            <a:r>
              <a:rPr lang="en-US" sz="1400" dirty="0" err="1">
                <a:latin typeface="Courier"/>
                <a:cs typeface="Courier"/>
              </a:rPr>
              <a:t>samp,y</a:t>
            </a:r>
            <a:r>
              <a:rPr lang="en-US" sz="1400" dirty="0">
                <a:latin typeface="Courier"/>
                <a:cs typeface="Courier"/>
              </a:rPr>
              <a:t>=pwy_level2))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geom_point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(size=</a:t>
            </a:r>
            <a:r>
              <a:rPr lang="en-US" sz="1400" dirty="0" err="1">
                <a:latin typeface="Courier"/>
                <a:cs typeface="Courier"/>
              </a:rPr>
              <a:t>sqrt</a:t>
            </a:r>
            <a:r>
              <a:rPr lang="en-US" sz="1400" dirty="0">
                <a:latin typeface="Courier"/>
                <a:cs typeface="Courier"/>
              </a:rPr>
              <a:t>(value), color=</a:t>
            </a:r>
            <a:r>
              <a:rPr lang="en-US" sz="1400" b="1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</a:p>
          <a:p>
            <a:r>
              <a:rPr lang="en-US" sz="1400" dirty="0">
                <a:latin typeface="Courier"/>
                <a:cs typeface="Courier"/>
              </a:rPr>
              <a:t>     theme(</a:t>
            </a:r>
            <a:r>
              <a:rPr lang="en-US" sz="1400" dirty="0" err="1">
                <a:latin typeface="Courier"/>
                <a:cs typeface="Courier"/>
              </a:rPr>
              <a:t>axis.text.x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element_text</a:t>
            </a:r>
            <a:r>
              <a:rPr lang="en-US" sz="1400" dirty="0">
                <a:latin typeface="Courier"/>
                <a:cs typeface="Courier"/>
              </a:rPr>
              <a:t>(angle = 90, </a:t>
            </a:r>
            <a:r>
              <a:rPr lang="en-US" sz="1400" dirty="0" err="1">
                <a:latin typeface="Courier"/>
                <a:cs typeface="Courier"/>
              </a:rPr>
              <a:t>vjust</a:t>
            </a:r>
            <a:r>
              <a:rPr lang="en-US" sz="1400" dirty="0">
                <a:latin typeface="Courier"/>
                <a:cs typeface="Courier"/>
              </a:rPr>
              <a:t> = 0.5, </a:t>
            </a:r>
            <a:r>
              <a:rPr lang="en-US" sz="1400" dirty="0" err="1">
                <a:latin typeface="Courier"/>
                <a:cs typeface="Courier"/>
              </a:rPr>
              <a:t>hjust</a:t>
            </a:r>
            <a:r>
              <a:rPr lang="en-US" sz="1400" dirty="0">
                <a:latin typeface="Courier"/>
                <a:cs typeface="Courier"/>
              </a:rPr>
              <a:t> = 1)) + </a:t>
            </a:r>
          </a:p>
          <a:p>
            <a:r>
              <a:rPr lang="en-US" sz="1400" dirty="0">
                <a:latin typeface="Courier"/>
                <a:cs typeface="Courier"/>
              </a:rPr>
              <a:t>     labs(x = "Samples", y = "Pathways")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916832"/>
            <a:ext cx="3395972" cy="482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45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1937749"/>
            <a:ext cx="90730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b="1" dirty="0">
                <a:latin typeface="Courier"/>
                <a:cs typeface="Courier"/>
              </a:rPr>
              <a:t>pwy_level1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dirty="0" err="1" smtClean="0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b="1" dirty="0" err="1" smtClean="0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b="1" dirty="0" err="1" smtClean="0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 = 7)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3613"/>
            <a:ext cx="9144000" cy="19175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8277" y="769548"/>
            <a:ext cx="756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If your first call to </a:t>
            </a:r>
            <a:r>
              <a:rPr lang="en-US" dirty="0" err="1" smtClean="0"/>
              <a:t>aes</a:t>
            </a:r>
            <a:r>
              <a:rPr lang="en-US" dirty="0" smtClean="0"/>
              <a:t> only has one factor it assumes you want to count it. So in this case it will count all pathways in the different pwy_level1 classes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83471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b="1" dirty="0">
                <a:latin typeface="Courier"/>
                <a:cs typeface="Courier"/>
              </a:rPr>
              <a:t>pwy_level2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</a:t>
            </a:r>
            <a:r>
              <a:rPr lang="en-US" sz="1400" b="1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b="1" dirty="0" err="1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</a:t>
            </a:r>
            <a:r>
              <a:rPr lang="en-US" sz="1400" b="1" dirty="0" err="1" smtClean="0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 = 7)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2827"/>
            <a:ext cx="9144000" cy="453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659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(pwy_level2, fill=</a:t>
            </a:r>
            <a:r>
              <a:rPr lang="en-US" sz="1400" b="1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b="1" dirty="0" err="1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0469"/>
            <a:ext cx="9144000" cy="420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938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b="1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(value))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geom_density</a:t>
            </a:r>
            <a:r>
              <a:rPr lang="en-US" sz="1400" dirty="0">
                <a:latin typeface="Courier"/>
                <a:cs typeface="Courier"/>
              </a:rPr>
              <a:t>(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alpha=0.6)) + </a:t>
            </a:r>
            <a:r>
              <a:rPr lang="en-US" sz="1400" b="1" dirty="0" err="1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=7)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theme(</a:t>
            </a:r>
            <a:r>
              <a:rPr lang="en-US" sz="1400" dirty="0" err="1">
                <a:latin typeface="Courier"/>
                <a:cs typeface="Courier"/>
              </a:rPr>
              <a:t>legend.position</a:t>
            </a:r>
            <a:r>
              <a:rPr lang="en-US" sz="1400" dirty="0">
                <a:latin typeface="Courier"/>
                <a:cs typeface="Courier"/>
              </a:rPr>
              <a:t>="none")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84" y="1876178"/>
            <a:ext cx="8464996" cy="2416918"/>
          </a:xfrm>
          <a:prstGeom prst="rect">
            <a:avLst/>
          </a:prstGeom>
        </p:spPr>
      </p:pic>
      <p:pic>
        <p:nvPicPr>
          <p:cNvPr id="7" name="Picture 6" descr="R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32" y="4075330"/>
            <a:ext cx="8676456" cy="223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495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b="1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(value))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geom_histogram</a:t>
            </a:r>
            <a:r>
              <a:rPr lang="en-US" sz="1400" dirty="0">
                <a:latin typeface="Courier"/>
                <a:cs typeface="Courier"/>
              </a:rPr>
              <a:t>(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b="1" dirty="0" err="1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=7)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theme(</a:t>
            </a:r>
            <a:r>
              <a:rPr lang="en-US" sz="1400" dirty="0" err="1">
                <a:latin typeface="Courier"/>
                <a:cs typeface="Courier"/>
              </a:rPr>
              <a:t>legend.position</a:t>
            </a:r>
            <a:r>
              <a:rPr lang="en-US" sz="1400" dirty="0">
                <a:latin typeface="Courier"/>
                <a:cs typeface="Courier"/>
              </a:rPr>
              <a:t>="none")</a:t>
            </a:r>
          </a:p>
          <a:p>
            <a:r>
              <a:rPr lang="en-US" sz="1400" dirty="0">
                <a:latin typeface="Courier"/>
                <a:cs typeface="Courier"/>
              </a:rPr>
              <a:t>g </a:t>
            </a:r>
          </a:p>
        </p:txBody>
      </p:sp>
      <p:pic>
        <p:nvPicPr>
          <p:cNvPr id="7" name="Picture 6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2131"/>
            <a:ext cx="9144000" cy="2026939"/>
          </a:xfrm>
          <a:prstGeom prst="rect">
            <a:avLst/>
          </a:prstGeom>
        </p:spPr>
      </p:pic>
      <p:pic>
        <p:nvPicPr>
          <p:cNvPr id="8" name="Picture 7" descr="R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6" y="3746976"/>
            <a:ext cx="8952924" cy="212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2590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err="1" smtClean="0"/>
              <a:t>qplot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88277" y="769548"/>
            <a:ext cx="756285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“quick plot” a simpler version of ggplot2, but in generally harder to get full control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Hadley’s Was Here (He is Loud!) </a:t>
            </a:r>
            <a:r>
              <a:rPr lang="en-US" dirty="0" smtClean="0">
                <a:latin typeface="Arial"/>
                <a:cs typeface="Arial"/>
              </a:rPr>
              <a:t/>
            </a:r>
            <a:br>
              <a:rPr lang="en-US" dirty="0" smtClean="0">
                <a:latin typeface="Arial"/>
                <a:cs typeface="Arial"/>
              </a:rPr>
            </a:br>
            <a:r>
              <a:rPr lang="en-US" dirty="0" smtClean="0">
                <a:latin typeface="Arial"/>
                <a:cs typeface="Arial"/>
              </a:rPr>
              <a:t>Lecture </a:t>
            </a:r>
            <a:r>
              <a:rPr lang="en-US" dirty="0">
                <a:latin typeface="Arial"/>
                <a:cs typeface="Arial"/>
              </a:rPr>
              <a:t>UBC May 2013 - </a:t>
            </a:r>
            <a:r>
              <a:rPr lang="en-US" dirty="0">
                <a:latin typeface="Arial"/>
                <a:cs typeface="Arial"/>
                <a:hlinkClick r:id="rId2"/>
              </a:rPr>
              <a:t>http://www.mathtube.org/lecture/video/visualising-data-ggplot2</a:t>
            </a: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Hadley covers it in a lot more detail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12861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learn more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01493" y="908720"/>
            <a:ext cx="756285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Google is your friend, i.e., how do I do “</a:t>
            </a:r>
            <a:r>
              <a:rPr lang="en-US" b="1" dirty="0" smtClean="0"/>
              <a:t>X</a:t>
            </a:r>
            <a:r>
              <a:rPr lang="en-US" dirty="0" smtClean="0"/>
              <a:t>” in ggplot2? or I’m getting error “</a:t>
            </a:r>
            <a:r>
              <a:rPr lang="en-US" b="1" dirty="0" smtClean="0"/>
              <a:t>Y</a:t>
            </a:r>
            <a:r>
              <a:rPr lang="en-US" dirty="0" smtClean="0"/>
              <a:t>” in ggplot2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Really Struggling? </a:t>
            </a:r>
            <a:br>
              <a:rPr lang="en-US" dirty="0" smtClean="0"/>
            </a:b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://www.r-tutor.com/r-</a:t>
            </a:r>
            <a:r>
              <a:rPr lang="en-US" dirty="0" smtClean="0">
                <a:hlinkClick r:id="rId2"/>
              </a:rPr>
              <a:t>introduction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There are also a number of websites:</a:t>
            </a:r>
            <a:r>
              <a:rPr lang="en-US" dirty="0">
                <a:latin typeface="Arial"/>
                <a:cs typeface="Arial"/>
              </a:rPr>
              <a:t/>
            </a:r>
            <a:br>
              <a:rPr lang="en-US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ggplot2 doc - </a:t>
            </a:r>
            <a:r>
              <a:rPr lang="en-US" dirty="0">
                <a:latin typeface="Arial"/>
                <a:cs typeface="Arial"/>
                <a:hlinkClick r:id="rId3"/>
              </a:rPr>
              <a:t>http://docs.ggplot2.org/0.9.3.1/</a:t>
            </a:r>
            <a:r>
              <a:rPr lang="en-US" dirty="0" smtClean="0">
                <a:latin typeface="Arial"/>
                <a:cs typeface="Arial"/>
                <a:hlinkClick r:id="rId3"/>
              </a:rPr>
              <a:t>index.html</a:t>
            </a:r>
            <a:r>
              <a:rPr lang="en-US" dirty="0" smtClean="0">
                <a:latin typeface="Arial"/>
                <a:cs typeface="Arial"/>
              </a:rPr>
              <a:t/>
            </a:r>
            <a:br>
              <a:rPr lang="en-US" dirty="0" smtClean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Cookbook for R - </a:t>
            </a:r>
            <a:r>
              <a:rPr lang="en-US" dirty="0">
                <a:latin typeface="Arial"/>
                <a:cs typeface="Arial"/>
                <a:hlinkClick r:id="rId4"/>
              </a:rPr>
              <a:t>http://www.cookbook-r.com</a:t>
            </a:r>
            <a:r>
              <a:rPr lang="en-US" dirty="0" smtClean="0">
                <a:latin typeface="Arial"/>
                <a:cs typeface="Arial"/>
                <a:hlinkClick r:id="rId4"/>
              </a:rPr>
              <a:t>/</a:t>
            </a:r>
            <a:endParaRPr lang="en-US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Sit </a:t>
            </a:r>
            <a:r>
              <a:rPr lang="en-US" dirty="0">
                <a:latin typeface="Arial"/>
                <a:cs typeface="Arial"/>
              </a:rPr>
              <a:t>down and experiment to learn </a:t>
            </a:r>
            <a:r>
              <a:rPr lang="en-US" dirty="0" smtClean="0">
                <a:latin typeface="Arial"/>
                <a:cs typeface="Arial"/>
              </a:rPr>
              <a:t>structure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Quick R – Lots of examples of </a:t>
            </a:r>
            <a:r>
              <a:rPr lang="en-US" dirty="0">
                <a:latin typeface="Arial"/>
                <a:cs typeface="Arial"/>
              </a:rPr>
              <a:t>getting things done</a:t>
            </a:r>
            <a:br>
              <a:rPr lang="en-US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  <a:hlinkClick r:id="rId5"/>
              </a:rPr>
              <a:t>http://www.statmethods.net</a:t>
            </a:r>
            <a:r>
              <a:rPr lang="en-US" dirty="0" smtClean="0">
                <a:latin typeface="Arial"/>
                <a:cs typeface="Arial"/>
                <a:hlinkClick r:id="rId5"/>
              </a:rPr>
              <a:t>/</a:t>
            </a:r>
            <a:endParaRPr lang="en-US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Jeff </a:t>
            </a:r>
            <a:r>
              <a:rPr lang="en-US" dirty="0"/>
              <a:t>Leek – </a:t>
            </a:r>
            <a:r>
              <a:rPr lang="en-US" dirty="0">
                <a:hlinkClick r:id="rId6"/>
              </a:rPr>
              <a:t>http://blog.revolutionanalytics.com/2013/04/coursera-data-analysis-course-</a:t>
            </a:r>
            <a:r>
              <a:rPr lang="en-US" dirty="0" smtClean="0">
                <a:hlinkClick r:id="rId6"/>
              </a:rPr>
              <a:t>videos.html</a:t>
            </a: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Getting better: Experimentation and experience make all the difference.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3128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14917" y="764704"/>
            <a:ext cx="7562850" cy="543076"/>
          </a:xfrm>
        </p:spPr>
        <p:txBody>
          <a:bodyPr/>
          <a:lstStyle/>
          <a:p>
            <a:r>
              <a:rPr lang="en-US" dirty="0" smtClean="0"/>
              <a:t>Goals of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969590" y="1484784"/>
            <a:ext cx="7562850" cy="194421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800" dirty="0"/>
              <a:t>Understand general problems when trying to load tabular formats in R.</a:t>
            </a:r>
          </a:p>
          <a:p>
            <a:r>
              <a:rPr lang="en-US" sz="1800" dirty="0"/>
              <a:t>Re-ordering data &amp; </a:t>
            </a:r>
            <a:r>
              <a:rPr lang="en-US" sz="1800" dirty="0" err="1"/>
              <a:t>Subsetting</a:t>
            </a:r>
            <a:r>
              <a:rPr lang="en-US" sz="1800" dirty="0"/>
              <a:t> Data Frames</a:t>
            </a:r>
          </a:p>
          <a:p>
            <a:r>
              <a:rPr lang="en-US" sz="1800" dirty="0"/>
              <a:t>Understanding the 'wide' and 'long' table formats</a:t>
            </a:r>
          </a:p>
          <a:p>
            <a:r>
              <a:rPr lang="en-US" sz="1800" dirty="0"/>
              <a:t>Using Visualization Frameworks: ggplot2 and lattice</a:t>
            </a:r>
            <a:endParaRPr lang="en-US" sz="1800" b="0" dirty="0" smtClean="0"/>
          </a:p>
        </p:txBody>
      </p:sp>
    </p:spTree>
    <p:extLst>
      <p:ext uri="{BB962C8B-B14F-4D97-AF65-F5344CB8AC3E}">
        <p14:creationId xmlns:p14="http://schemas.microsoft.com/office/powerpoint/2010/main" val="186881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" name="Picture 1" descr="figure_x_downstream_analysi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116632"/>
            <a:ext cx="4919065" cy="67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4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967317" y="3410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1. </a:t>
            </a:r>
            <a:r>
              <a:rPr lang="en-US" sz="2400" b="1" dirty="0" smtClean="0"/>
              <a:t>Loading Dat</a:t>
            </a:r>
            <a:r>
              <a:rPr lang="en-US" sz="2400" b="1" dirty="0"/>
              <a:t>a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83568" y="981244"/>
            <a:ext cx="383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Data should be tab-delimited text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86976" y="1353226"/>
            <a:ext cx="80648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</a:t>
            </a:r>
            <a:r>
              <a:rPr lang="en-US" sz="1400" dirty="0" err="1">
                <a:latin typeface="Courier"/>
                <a:cs typeface="Courier"/>
              </a:rPr>
              <a:t>HOT_Sanger_pwy.wide.txt</a:t>
            </a:r>
            <a:r>
              <a:rPr lang="en-US" sz="1400" dirty="0">
                <a:latin typeface="Courier"/>
                <a:cs typeface="Courier"/>
              </a:rPr>
              <a:t>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 err="1">
                <a:latin typeface="Courier"/>
                <a:cs typeface="Courier"/>
              </a:rPr>
              <a:t>hot_metadata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</a:t>
            </a:r>
            <a:r>
              <a:rPr lang="en-US" sz="1400" dirty="0" err="1">
                <a:latin typeface="Courier"/>
                <a:cs typeface="Courier"/>
              </a:rPr>
              <a:t>HOT_Sanger_ex_var.csv.txt</a:t>
            </a:r>
            <a:r>
              <a:rPr lang="en-US" sz="1400" dirty="0">
                <a:latin typeface="Courier"/>
                <a:cs typeface="Courier"/>
              </a:rPr>
              <a:t>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4722" y="2492896"/>
            <a:ext cx="8238153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Want to check </a:t>
            </a:r>
            <a:r>
              <a:rPr lang="en-US" dirty="0" smtClean="0">
                <a:latin typeface="Courier"/>
                <a:cs typeface="Courier"/>
              </a:rPr>
              <a:t>head()</a:t>
            </a:r>
            <a:r>
              <a:rPr lang="en-US" dirty="0" smtClean="0"/>
              <a:t>, </a:t>
            </a:r>
            <a:r>
              <a:rPr lang="en-US" dirty="0" smtClean="0">
                <a:latin typeface="Courier"/>
                <a:cs typeface="Courier"/>
              </a:rPr>
              <a:t>tail()</a:t>
            </a:r>
            <a:r>
              <a:rPr lang="en-US" dirty="0" smtClean="0"/>
              <a:t>, and </a:t>
            </a:r>
            <a:r>
              <a:rPr lang="en-US" dirty="0" smtClean="0">
                <a:latin typeface="Courier"/>
                <a:cs typeface="Courier"/>
              </a:rPr>
              <a:t>dim() </a:t>
            </a:r>
            <a:r>
              <a:rPr lang="en-US" dirty="0" smtClean="0"/>
              <a:t>for size in case of bad parsing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Avoid these guys: </a:t>
            </a:r>
            <a:r>
              <a:rPr lang="en-US" dirty="0" smtClean="0">
                <a:latin typeface="Courier"/>
                <a:cs typeface="Courier"/>
              </a:rPr>
              <a:t>;’”`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1560" y="3554268"/>
            <a:ext cx="80648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slicing and dicing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[1,] # first row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[,1] # first </a:t>
            </a:r>
            <a:r>
              <a:rPr lang="en-US" sz="1400" dirty="0" smtClean="0">
                <a:latin typeface="Courier"/>
                <a:cs typeface="Courier"/>
              </a:rPr>
              <a:t>column</a:t>
            </a:r>
          </a:p>
          <a:p>
            <a:r>
              <a:rPr lang="en-US" sz="1400" dirty="0" smtClean="0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$</a:t>
            </a:r>
            <a:r>
              <a:rPr lang="en-US" sz="1400" dirty="0" smtClean="0">
                <a:latin typeface="Courier"/>
                <a:cs typeface="Courier"/>
              </a:rPr>
              <a:t>X1_upper_euphotic # first factor</a:t>
            </a:r>
            <a:endParaRPr lang="en-US" sz="1400" dirty="0">
              <a:latin typeface="Courier"/>
              <a:cs typeface="Courie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0592" y="3212976"/>
            <a:ext cx="4826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slicing and dicing with brackets [] and logic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80592" y="4436367"/>
            <a:ext cx="466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logic operators generates Boolean vector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95296" y="4868415"/>
            <a:ext cx="928903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[,1] &gt; 1</a:t>
            </a:r>
          </a:p>
          <a:p>
            <a:r>
              <a:rPr lang="en-US" sz="1400" dirty="0">
                <a:latin typeface="Courier"/>
                <a:cs typeface="Courier"/>
              </a:rPr>
              <a:t>  [1] FALSE FALSE FALSE FALSE  TRUE FALSE FALSE FALSE FALSE  TRUE  TRUE FALSE FALSE</a:t>
            </a:r>
          </a:p>
          <a:p>
            <a:r>
              <a:rPr lang="en-US" sz="1400" dirty="0">
                <a:latin typeface="Courier"/>
                <a:cs typeface="Courier"/>
              </a:rPr>
              <a:t> [14]  TRUE FALSE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0592" y="5616743"/>
            <a:ext cx="92890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Courier"/>
                <a:cs typeface="Courier"/>
              </a:rPr>
              <a:t>sum( </a:t>
            </a:r>
            <a:r>
              <a:rPr lang="en-US" sz="1400" dirty="0" err="1" smtClean="0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[,1] &gt; </a:t>
            </a:r>
            <a:r>
              <a:rPr lang="en-US" sz="1400" dirty="0" smtClean="0">
                <a:latin typeface="Courier"/>
                <a:cs typeface="Courier"/>
              </a:rPr>
              <a:t>1 ) gives you the number of TRUE fields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71004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134" y="753461"/>
            <a:ext cx="7920881" cy="7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venn_diagram2</a:t>
            </a:r>
            <a:r>
              <a:rPr lang="en-US" dirty="0" smtClean="0"/>
              <a:t>(), </a:t>
            </a:r>
            <a:r>
              <a:rPr lang="en-US" b="1" dirty="0" smtClean="0"/>
              <a:t>venn_diagram3</a:t>
            </a:r>
            <a:r>
              <a:rPr lang="en-US" dirty="0" smtClean="0"/>
              <a:t>(), </a:t>
            </a:r>
            <a:r>
              <a:rPr lang="en-US" b="1" dirty="0" smtClean="0"/>
              <a:t>venn_diagram4</a:t>
            </a:r>
            <a:r>
              <a:rPr lang="en-US" dirty="0" smtClean="0"/>
              <a:t>()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created to do all the set-logic between sets and produce a Venn Diagram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7976" y="4365104"/>
            <a:ext cx="65480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venn_diagram3(</a:t>
            </a:r>
            <a:r>
              <a:rPr lang="en-US" dirty="0" err="1" smtClean="0"/>
              <a:t>setA</a:t>
            </a:r>
            <a:r>
              <a:rPr lang="en-US" dirty="0" smtClean="0"/>
              <a:t>, </a:t>
            </a:r>
            <a:r>
              <a:rPr lang="en-US" dirty="0" err="1" smtClean="0"/>
              <a:t>setB</a:t>
            </a:r>
            <a:r>
              <a:rPr lang="en-US" dirty="0" smtClean="0"/>
              <a:t>, </a:t>
            </a:r>
            <a:r>
              <a:rPr lang="en-US" dirty="0" err="1" smtClean="0"/>
              <a:t>setC</a:t>
            </a:r>
            <a:r>
              <a:rPr lang="en-US" dirty="0" smtClean="0"/>
              <a:t>, “name1”, “name2”, “name3”,</a:t>
            </a:r>
          </a:p>
          <a:p>
            <a:r>
              <a:rPr lang="en-US" dirty="0"/>
              <a:t>                          </a:t>
            </a:r>
            <a:r>
              <a:rPr lang="en-US" dirty="0" smtClean="0"/>
              <a:t>colors = c</a:t>
            </a:r>
            <a:r>
              <a:rPr lang="en-US" dirty="0"/>
              <a:t>("#B80830","#EACC33","#46E2D9")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                  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9592" y="1660158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e.g., </a:t>
            </a:r>
            <a:r>
              <a:rPr lang="en-US" b="1" dirty="0" smtClean="0"/>
              <a:t>union</a:t>
            </a:r>
            <a:r>
              <a:rPr lang="en-US" dirty="0" smtClean="0"/>
              <a:t>, </a:t>
            </a:r>
            <a:r>
              <a:rPr lang="en-US" b="1" dirty="0" smtClean="0"/>
              <a:t>intersect</a:t>
            </a:r>
            <a:r>
              <a:rPr lang="en-US" dirty="0" smtClean="0"/>
              <a:t>, </a:t>
            </a:r>
            <a:r>
              <a:rPr lang="en-US" b="1" dirty="0" err="1" smtClean="0"/>
              <a:t>setdiff</a:t>
            </a:r>
            <a:endParaRPr lang="en-US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368598"/>
            <a:ext cx="2257039" cy="164575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2334169"/>
            <a:ext cx="2304256" cy="168018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360" y="2334168"/>
            <a:ext cx="2304258" cy="16801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11560" y="5330365"/>
            <a:ext cx="7920881" cy="7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combine </a:t>
            </a:r>
            <a:r>
              <a:rPr lang="en-US" dirty="0" smtClean="0">
                <a:latin typeface="Courier"/>
                <a:cs typeface="Courier"/>
              </a:rPr>
              <a:t>c()</a:t>
            </a:r>
            <a:r>
              <a:rPr lang="en-US" dirty="0" smtClean="0"/>
              <a:t> function probably one of the most common in R, used to make a list of arguments. Used everywhere.</a:t>
            </a:r>
          </a:p>
        </p:txBody>
      </p:sp>
    </p:spTree>
    <p:extLst>
      <p:ext uri="{BB962C8B-B14F-4D97-AF65-F5344CB8AC3E}">
        <p14:creationId xmlns:p14="http://schemas.microsoft.com/office/powerpoint/2010/main" val="2844455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520542"/>
            <a:ext cx="4632176" cy="52227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5134" y="753461"/>
            <a:ext cx="7920881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precise colors specified by six hex digits 0-9, A,B,C,D,F  </a:t>
            </a:r>
            <a:r>
              <a:rPr lang="en-US" dirty="0"/>
              <a:t>#FFFFFF</a:t>
            </a:r>
            <a:r>
              <a:rPr lang="en-US" dirty="0" smtClean="0"/>
              <a:t> for amounts of red green and blue. Don’t need to memorize, just use for precision.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Get a color picker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876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5536" y="893619"/>
            <a:ext cx="905357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use our newly found skills to identify which pathways had a signal in each </a:t>
            </a:r>
          </a:p>
          <a:p>
            <a:r>
              <a:rPr lang="en-US" sz="1400" dirty="0">
                <a:latin typeface="Courier"/>
                <a:cs typeface="Courier"/>
              </a:rPr>
              <a:t># sample</a:t>
            </a:r>
          </a:p>
          <a:p>
            <a:r>
              <a:rPr lang="en-US" sz="1400" dirty="0">
                <a:latin typeface="Courier"/>
                <a:cs typeface="Courier"/>
              </a:rPr>
              <a:t>pwys_10m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[,"X1_upper_euphotic"]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pwys_70m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[,"X6_upper_euphotic"]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pwys_130m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[,"X2_chlorophyllmax"] &gt; 0]</a:t>
            </a:r>
          </a:p>
          <a:p>
            <a:r>
              <a:rPr lang="en-US" sz="1400" dirty="0">
                <a:latin typeface="Courier"/>
                <a:cs typeface="Courier"/>
              </a:rPr>
              <a:t>pwys_200m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[,"X3_below_euphotic"]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pwys_500m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[,"X5_uppermesopelagic"]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pwys_770m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[,"X7_omz"] &gt; 0]</a:t>
            </a:r>
          </a:p>
          <a:p>
            <a:r>
              <a:rPr lang="en-US" sz="1400" dirty="0">
                <a:latin typeface="Courier"/>
                <a:cs typeface="Courier"/>
              </a:rPr>
              <a:t>pwys_4000m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[,"X4_deepabyss"] &gt; 0]</a:t>
            </a:r>
          </a:p>
        </p:txBody>
      </p:sp>
      <p:sp>
        <p:nvSpPr>
          <p:cNvPr id="5" name="Rectangle 4"/>
          <p:cNvSpPr/>
          <p:nvPr/>
        </p:nvSpPr>
        <p:spPr>
          <a:xfrm>
            <a:off x="467544" y="3271624"/>
            <a:ext cx="90535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400" dirty="0">
                <a:latin typeface="Courier"/>
                <a:cs typeface="Courier"/>
              </a:rPr>
              <a:t># We </a:t>
            </a:r>
            <a:r>
              <a:rPr lang="pl-PL" sz="1400" dirty="0" err="1">
                <a:latin typeface="Courier"/>
                <a:cs typeface="Courier"/>
              </a:rPr>
              <a:t>can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now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use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these</a:t>
            </a:r>
            <a:r>
              <a:rPr lang="pl-PL" sz="1400" dirty="0">
                <a:latin typeface="Courier"/>
                <a:cs typeface="Courier"/>
              </a:rPr>
              <a:t> as </a:t>
            </a:r>
            <a:r>
              <a:rPr lang="pl-PL" sz="1400" dirty="0" err="1">
                <a:latin typeface="Courier"/>
                <a:cs typeface="Courier"/>
              </a:rPr>
              <a:t>inputs</a:t>
            </a:r>
            <a:r>
              <a:rPr lang="pl-PL" sz="1400" dirty="0">
                <a:latin typeface="Courier"/>
                <a:cs typeface="Courier"/>
              </a:rPr>
              <a:t> to the </a:t>
            </a:r>
            <a:r>
              <a:rPr lang="pl-PL" sz="1400" dirty="0" err="1">
                <a:latin typeface="Courier"/>
                <a:cs typeface="Courier"/>
              </a:rPr>
              <a:t>our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venn_diagram</a:t>
            </a:r>
            <a:r>
              <a:rPr lang="pl-PL" sz="1400" dirty="0">
                <a:latin typeface="Courier"/>
                <a:cs typeface="Courier"/>
              </a:rPr>
              <a:t> scripts</a:t>
            </a:r>
          </a:p>
          <a:p>
            <a:r>
              <a:rPr lang="pl-PL" sz="1400" dirty="0">
                <a:latin typeface="Courier"/>
                <a:cs typeface="Courier"/>
              </a:rPr>
              <a:t>venn_10m_and_4000m &lt;- venn_diagram2(pwys_10m, pwys_4000m,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"10m", "4000m")</a:t>
            </a:r>
          </a:p>
          <a:p>
            <a:r>
              <a:rPr lang="pl-PL" sz="1400" dirty="0">
                <a:latin typeface="Courier"/>
                <a:cs typeface="Courier"/>
              </a:rPr>
              <a:t>venn_10m_70m_130m &lt;- venn_diagram3(pwys_10m, pwys_70m, pwys_130m,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"10m", "70m", "130m")</a:t>
            </a:r>
          </a:p>
          <a:p>
            <a:r>
              <a:rPr lang="pl-PL" sz="1400" dirty="0">
                <a:latin typeface="Courier"/>
                <a:cs typeface="Courier"/>
              </a:rPr>
              <a:t>venn_500m_770m_4000m &lt;- venn_diagram3(pwys_500m, pwys_770m, pwys_4000m,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  "500m", "770m", "4000m")</a:t>
            </a:r>
          </a:p>
          <a:p>
            <a:r>
              <a:rPr lang="pl-PL" sz="1400" dirty="0">
                <a:latin typeface="Courier"/>
                <a:cs typeface="Courier"/>
              </a:rPr>
              <a:t>venn_10m_70m_130m_200m &lt;- venn_diagram4(pwys_10m, pwys_70m, pwys_130m, pwys_200m,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    "10m", "70m", "130m", "200m")</a:t>
            </a:r>
          </a:p>
          <a:p>
            <a:r>
              <a:rPr lang="pl-PL" sz="1400" dirty="0">
                <a:latin typeface="Courier"/>
                <a:cs typeface="Courier"/>
              </a:rPr>
              <a:t>venn_200m_500m_770m_4000m &lt;- venn_diagram4(pwys_200m, pwys_500m, pwys_770m, pwys_4000m,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       "200m", "500m", "770m", "4000m")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461336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40" y="522536"/>
            <a:ext cx="2601627" cy="24930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864" y="664964"/>
            <a:ext cx="2719641" cy="26200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505" y="600755"/>
            <a:ext cx="2935783" cy="2828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4" y="3390717"/>
            <a:ext cx="3179068" cy="30626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0032" y="3390493"/>
            <a:ext cx="3328793" cy="3206859"/>
          </a:xfrm>
          <a:prstGeom prst="rect">
            <a:avLst/>
          </a:prstGeom>
        </p:spPr>
      </p:pic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583068"/>
      </p:ext>
    </p:extLst>
  </p:cSld>
  <p:clrMapOvr>
    <a:masterClrMapping/>
  </p:clrMapOvr>
</p:sld>
</file>

<file path=ppt/theme/theme1.xml><?xml version="1.0" encoding="utf-8"?>
<a:theme xmlns:a="http://schemas.openxmlformats.org/drawingml/2006/main" name="MemWorkshopBerub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8016</TotalTime>
  <Words>2358</Words>
  <Application>Microsoft Macintosh PowerPoint</Application>
  <PresentationFormat>On-screen Show (4:3)</PresentationFormat>
  <Paragraphs>292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MemWorkshopBerube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Membrane Fouling Study: Irreversible fouling and Lifetime of membrane</dc:title>
  <dc:creator>ami sobai</dc:creator>
  <cp:lastModifiedBy>Niels Hanson</cp:lastModifiedBy>
  <cp:revision>1348</cp:revision>
  <dcterms:created xsi:type="dcterms:W3CDTF">2010-11-16T03:29:29Z</dcterms:created>
  <dcterms:modified xsi:type="dcterms:W3CDTF">2014-02-12T16:38:35Z</dcterms:modified>
</cp:coreProperties>
</file>